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23" r:id="rId2"/>
    <p:sldId id="324" r:id="rId3"/>
    <p:sldId id="304" r:id="rId4"/>
    <p:sldId id="305" r:id="rId5"/>
    <p:sldId id="306" r:id="rId6"/>
    <p:sldId id="308" r:id="rId7"/>
    <p:sldId id="317" r:id="rId8"/>
    <p:sldId id="307" r:id="rId9"/>
    <p:sldId id="319" r:id="rId10"/>
    <p:sldId id="320" r:id="rId11"/>
    <p:sldId id="32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82845" autoAdjust="0"/>
  </p:normalViewPr>
  <p:slideViewPr>
    <p:cSldViewPr>
      <p:cViewPr varScale="1">
        <p:scale>
          <a:sx n="77" d="100"/>
          <a:sy n="77" d="100"/>
        </p:scale>
        <p:origin x="800" y="176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cap="none" dirty="0"/>
              <a:t>MassMutual </a:t>
            </a:r>
            <a:r>
              <a:rPr lang="en-US" sz="2700" cap="none" dirty="0" smtClean="0"/>
              <a:t>DSDP 2017: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4900" dirty="0" smtClean="0"/>
              <a:t>Visualization Techniques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June 9, 2017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R. Jordan </a:t>
            </a:r>
            <a:r>
              <a:rPr lang="en-US" sz="2400" dirty="0" err="1" smtClean="0"/>
              <a:t>Crouser</a:t>
            </a:r>
            <a:r>
              <a:rPr lang="en-US" sz="2400" dirty="0" smtClean="0"/>
              <a:t> &amp; Amelia McNamara</a:t>
            </a:r>
          </a:p>
          <a:p>
            <a:r>
              <a:rPr lang="en-US" dirty="0" smtClean="0"/>
              <a:t>Statistical &amp; Data Sciences</a:t>
            </a:r>
          </a:p>
          <a:p>
            <a:r>
              <a:rPr lang="en-US" sz="2400" dirty="0" smtClean="0"/>
              <a:t>Smith College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Weirder idea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 smtClean="0"/>
              <a:t>Morning </a:t>
            </a:r>
            <a:r>
              <a:rPr lang="en-US" dirty="0" smtClean="0"/>
              <a:t>Challenge</a:t>
            </a:r>
            <a:endParaRPr lang="en-US" dirty="0"/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	      A 	          W 	 D 	     M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“parallel coordinates plot”</a:t>
            </a:r>
            <a:endParaRPr lang="en-US" sz="2400" b="1" dirty="0"/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How would you build this using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920750"/>
            <a:ext cx="5016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visualization techniques do you know?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Used for </a:t>
            </a:r>
            <a:r>
              <a:rPr lang="en-US" sz="2000" b="1" dirty="0" smtClean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Compares </a:t>
            </a:r>
            <a:r>
              <a:rPr lang="en-US" sz="2000" b="1" dirty="0" smtClean="0">
                <a:solidFill>
                  <a:srgbClr val="003470"/>
                </a:solidFill>
              </a:rPr>
              <a:t>quantitative</a:t>
            </a:r>
            <a:r>
              <a:rPr lang="en-US" sz="2000" dirty="0" smtClean="0">
                <a:solidFill>
                  <a:srgbClr val="003470"/>
                </a:solidFill>
              </a:rPr>
              <a:t> values </a:t>
            </a:r>
            <a:r>
              <a:rPr lang="en-US" sz="2000" dirty="0">
                <a:solidFill>
                  <a:srgbClr val="003470"/>
                </a:solidFill>
              </a:rPr>
              <a:t>for </a:t>
            </a:r>
            <a:r>
              <a:rPr lang="en-US" sz="2000" dirty="0" smtClean="0">
                <a:solidFill>
                  <a:srgbClr val="003470"/>
                </a:solidFill>
              </a:rPr>
              <a:t>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relative amounts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Grouped/stacked </a:t>
            </a:r>
            <a:r>
              <a:rPr lang="en-US" sz="2000" dirty="0">
                <a:solidFill>
                  <a:srgbClr val="003470"/>
                </a:solidFill>
              </a:rPr>
              <a:t>bars </a:t>
            </a:r>
            <a:r>
              <a:rPr lang="en-US" sz="2000" dirty="0" smtClean="0">
                <a:solidFill>
                  <a:srgbClr val="003470"/>
                </a:solidFill>
              </a:rPr>
              <a:t>can break each </a:t>
            </a:r>
            <a:r>
              <a:rPr lang="en-US" sz="2000" b="1" dirty="0" smtClean="0">
                <a:solidFill>
                  <a:srgbClr val="003470"/>
                </a:solidFill>
              </a:rPr>
              <a:t>category</a:t>
            </a:r>
            <a:r>
              <a:rPr lang="en-US" sz="2000" dirty="0" smtClean="0">
                <a:solidFill>
                  <a:srgbClr val="003470"/>
                </a:solidFill>
              </a:rPr>
              <a:t> into sub-groups</a:t>
            </a:r>
            <a:endParaRPr lang="en-US" sz="2000" dirty="0">
              <a:solidFill>
                <a:srgbClr val="00347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1199" y="2552120"/>
            <a:ext cx="4749603" cy="3924880"/>
            <a:chOff x="1772921" y="2590800"/>
            <a:chExt cx="4856480" cy="4013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13562"/>
            <a:stretch/>
          </p:blipFill>
          <p:spPr>
            <a:xfrm>
              <a:off x="1772921" y="2590800"/>
              <a:ext cx="4856480" cy="40131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86438" t="3798" b="84810"/>
            <a:stretch/>
          </p:blipFill>
          <p:spPr>
            <a:xfrm>
              <a:off x="5638800" y="2895600"/>
              <a:ext cx="761999" cy="457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Looks like a bar chart</a:t>
            </a:r>
            <a:r>
              <a:rPr lang="mr-IN" sz="2000" dirty="0" smtClean="0">
                <a:solidFill>
                  <a:srgbClr val="003470"/>
                </a:solidFill>
              </a:rPr>
              <a:t>…</a:t>
            </a:r>
            <a:r>
              <a:rPr lang="en-US" sz="2000" dirty="0" smtClean="0">
                <a:solidFill>
                  <a:srgbClr val="003470"/>
                </a:solidFill>
              </a:rPr>
              <a:t> but the x-axis is </a:t>
            </a:r>
            <a:r>
              <a:rPr lang="en-US" sz="2000" b="1" dirty="0" smtClean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</a:t>
            </a:r>
            <a:r>
              <a:rPr lang="en-US" sz="2000" b="1" dirty="0" smtClean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Note: bin size makes a big difference!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7000"/>
            <a:ext cx="6108700" cy="39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relationship between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Each </a:t>
            </a:r>
            <a:r>
              <a:rPr lang="en-US" sz="2000" dirty="0">
                <a:solidFill>
                  <a:srgbClr val="003470"/>
                </a:solidFill>
              </a:rPr>
              <a:t>point in the plot represents an </a:t>
            </a:r>
            <a:r>
              <a:rPr lang="en-US" sz="2000" dirty="0" smtClean="0">
                <a:solidFill>
                  <a:srgbClr val="003470"/>
                </a:solidFill>
              </a:rPr>
              <a:t>observation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You </a:t>
            </a:r>
            <a:r>
              <a:rPr lang="en-US" sz="2000" dirty="0">
                <a:solidFill>
                  <a:srgbClr val="003470"/>
                </a:solidFill>
              </a:rPr>
              <a:t>can change color or symbol to </a:t>
            </a:r>
            <a:r>
              <a:rPr lang="en-US" sz="2000" b="1" dirty="0" smtClean="0">
                <a:solidFill>
                  <a:srgbClr val="003470"/>
                </a:solidFill>
              </a:rPr>
              <a:t>highlight groups</a:t>
            </a:r>
            <a:endParaRPr lang="en-US" sz="2000" b="1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Sometimes useful to </a:t>
            </a:r>
            <a:r>
              <a:rPr lang="en-US" sz="2000" dirty="0">
                <a:solidFill>
                  <a:srgbClr val="003470"/>
                </a:solidFill>
              </a:rPr>
              <a:t>show a trend </a:t>
            </a:r>
            <a:r>
              <a:rPr lang="en-US" sz="2000" dirty="0" smtClean="0">
                <a:solidFill>
                  <a:srgbClr val="003470"/>
                </a:solidFill>
              </a:rPr>
              <a:t>line (</a:t>
            </a:r>
            <a:r>
              <a:rPr lang="en-US" sz="2000" dirty="0">
                <a:solidFill>
                  <a:srgbClr val="003470"/>
                </a:solidFill>
              </a:rPr>
              <a:t>regression</a:t>
            </a:r>
            <a:r>
              <a:rPr lang="en-US" sz="2000" dirty="0" smtClean="0">
                <a:solidFill>
                  <a:srgbClr val="003470"/>
                </a:solidFill>
              </a:rPr>
              <a:t>)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80012"/>
            <a:ext cx="7619999" cy="3842901"/>
          </a:xfrm>
          <a:prstGeom prst="rect">
            <a:avLst/>
          </a:prstGeom>
          <a:ln w="12700" cap="sq">
            <a:noFill/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779247" y="4066401"/>
            <a:ext cx="4491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matrix (SPLOM)</a:t>
            </a:r>
            <a:endParaRPr lang="en-US" dirty="0"/>
          </a:p>
        </p:txBody>
      </p:sp>
      <p:pic>
        <p:nvPicPr>
          <p:cNvPr id="5" name="Content Placeholder 3" descr="Sheet 3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" t="2370" r="-967"/>
          <a:stretch/>
        </p:blipFill>
        <p:spPr>
          <a:xfrm>
            <a:off x="2286000" y="2667000"/>
            <a:ext cx="4152452" cy="3962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Scatterplots show </a:t>
            </a:r>
            <a:r>
              <a:rPr lang="en-US" sz="2000" dirty="0">
                <a:solidFill>
                  <a:srgbClr val="003470"/>
                </a:solidFill>
              </a:rPr>
              <a:t>the relationship between </a:t>
            </a:r>
            <a:r>
              <a:rPr lang="en-US" sz="2000" dirty="0" smtClean="0">
                <a:solidFill>
                  <a:srgbClr val="003470"/>
                </a:solidFill>
              </a:rPr>
              <a:t>just two </a:t>
            </a:r>
            <a:r>
              <a:rPr lang="en-US" sz="2000" b="1" dirty="0" smtClean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We can combine multiple scatterplots into a matrix to show additional relationships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</a:t>
            </a:r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Shows </a:t>
            </a:r>
            <a:r>
              <a:rPr lang="en-US" sz="2000" dirty="0">
                <a:solidFill>
                  <a:srgbClr val="003470"/>
                </a:solidFill>
              </a:rPr>
              <a:t>the trend in one </a:t>
            </a:r>
            <a:r>
              <a:rPr lang="en-US" sz="2000" dirty="0" smtClean="0">
                <a:solidFill>
                  <a:srgbClr val="003470"/>
                </a:solidFill>
              </a:rPr>
              <a:t>variable, often </a:t>
            </a:r>
            <a:r>
              <a:rPr lang="en-US" sz="2000" b="1" dirty="0" smtClean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Multiple </a:t>
            </a:r>
            <a:r>
              <a:rPr lang="en-US" sz="2000" dirty="0">
                <a:solidFill>
                  <a:srgbClr val="003470"/>
                </a:solidFill>
              </a:rPr>
              <a:t>lines can show multiple </a:t>
            </a:r>
            <a:r>
              <a:rPr lang="en-US" sz="2000" dirty="0" smtClean="0">
                <a:solidFill>
                  <a:srgbClr val="003470"/>
                </a:solidFill>
              </a:rPr>
              <a:t>variables, or the </a:t>
            </a:r>
            <a:r>
              <a:rPr lang="en-US" sz="2000" dirty="0">
                <a:solidFill>
                  <a:srgbClr val="003470"/>
                </a:solidFill>
              </a:rPr>
              <a:t>same variable </a:t>
            </a:r>
            <a:r>
              <a:rPr lang="en-US" sz="2000" dirty="0" smtClean="0">
                <a:solidFill>
                  <a:srgbClr val="003470"/>
                </a:solidFill>
              </a:rPr>
              <a:t>for multiple observations (must have the </a:t>
            </a:r>
            <a:r>
              <a:rPr lang="en-US" sz="2000" b="1" dirty="0" smtClean="0">
                <a:solidFill>
                  <a:srgbClr val="003470"/>
                </a:solidFill>
              </a:rPr>
              <a:t>same scale</a:t>
            </a:r>
            <a:r>
              <a:rPr lang="en-US" sz="2000" dirty="0" smtClean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3470"/>
                </a:solidFill>
              </a:rPr>
              <a:t>Highlights “position switches”</a:t>
            </a:r>
            <a:endParaRPr lang="en-US" sz="2000" dirty="0">
              <a:solidFill>
                <a:srgbClr val="003470"/>
              </a:solidFill>
            </a:endParaRP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4009" r="-14009"/>
          <a:stretch>
            <a:fillRect/>
          </a:stretch>
        </p:blipFill>
        <p:spPr>
          <a:xfrm>
            <a:off x="914400" y="2667000"/>
            <a:ext cx="6781800" cy="4018844"/>
          </a:xfr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variables: </a:t>
            </a:r>
            <a:r>
              <a:rPr lang="en-US" dirty="0"/>
              <a:t>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20217</TotalTime>
  <Words>198</Words>
  <Application>Microsoft Macintosh PowerPoint</Application>
  <PresentationFormat>On-screen Show (4:3)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Courier New</vt:lpstr>
      <vt:lpstr>Lucida Grande</vt:lpstr>
      <vt:lpstr>Mangal</vt:lpstr>
      <vt:lpstr>Wingdings</vt:lpstr>
      <vt:lpstr>Arial</vt:lpstr>
      <vt:lpstr>Clarity</vt:lpstr>
      <vt:lpstr> MassMutual DSDP 2017: Visualization Techniques</vt:lpstr>
      <vt:lpstr>Housekeeping</vt:lpstr>
      <vt:lpstr>What visualization techniques do you know?</vt:lpstr>
      <vt:lpstr>Bar chart</vt:lpstr>
      <vt:lpstr>Histogram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333</cp:revision>
  <cp:lastPrinted>2017-06-09T01:01:54Z</cp:lastPrinted>
  <dcterms:created xsi:type="dcterms:W3CDTF">2010-09-06T14:11:22Z</dcterms:created>
  <dcterms:modified xsi:type="dcterms:W3CDTF">2017-06-09T11:54:07Z</dcterms:modified>
</cp:coreProperties>
</file>